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71" r:id="rId4"/>
    <p:sldId id="259" r:id="rId5"/>
    <p:sldId id="257" r:id="rId6"/>
    <p:sldId id="261" r:id="rId7"/>
    <p:sldId id="269" r:id="rId8"/>
    <p:sldId id="262" r:id="rId9"/>
    <p:sldId id="273" r:id="rId10"/>
    <p:sldId id="272" r:id="rId11"/>
    <p:sldId id="276" r:id="rId12"/>
    <p:sldId id="277" r:id="rId13"/>
    <p:sldId id="268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ED51"/>
    <a:srgbClr val="1B3A1A"/>
    <a:srgbClr val="7C29A5"/>
    <a:srgbClr val="660033"/>
    <a:srgbClr val="A9A1F1"/>
    <a:srgbClr val="4A3AE2"/>
    <a:srgbClr val="641056"/>
    <a:srgbClr val="E58BD2"/>
    <a:srgbClr val="79E397"/>
    <a:srgbClr val="2F5D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98005" autoAdjust="0"/>
  </p:normalViewPr>
  <p:slideViewPr>
    <p:cSldViewPr>
      <p:cViewPr varScale="1">
        <p:scale>
          <a:sx n="75" d="100"/>
          <a:sy n="75" d="100"/>
        </p:scale>
        <p:origin x="-74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30F97-FE04-45E0-840F-67C6EF2E7E6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F3DF3-AC00-4504-BAF6-47357E8C3E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3DF3-AC00-4504-BAF6-47357E8C3E2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5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78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7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0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7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8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3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52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9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37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6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28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microsoft.com/office/2007/relationships/hdphoto" Target="../media/hdphoto6.wdp"/><Relationship Id="rId9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6.jpeg"/><Relationship Id="rId7" Type="http://schemas.microsoft.com/office/2007/relationships/hdphoto" Target="../media/hdphoto8.wdp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9.jpeg"/><Relationship Id="rId4" Type="http://schemas.openxmlformats.org/officeDocument/2006/relationships/image" Target="../media/image8.wmf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5.wdp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rgbClr val="FFFF00"/>
            </a:gs>
            <a:gs pos="22000">
              <a:schemeClr val="tx2">
                <a:lumMod val="60000"/>
                <a:lumOff val="40000"/>
              </a:schemeClr>
            </a:gs>
            <a:gs pos="64000">
              <a:srgbClr val="FFFF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2" y="188640"/>
            <a:ext cx="8928992" cy="648071"/>
          </a:xfrm>
        </p:spPr>
        <p:txBody>
          <a:bodyPr>
            <a:noAutofit/>
          </a:bodyPr>
          <a:lstStyle/>
          <a:p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Муниципальное </a:t>
            </a:r>
            <a:r>
              <a:rPr lang="ru-RU" sz="1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бюджетное дошкольное 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общеобразовательное учреждение </a:t>
            </a:r>
            <a:b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  </a:t>
            </a:r>
            <a:r>
              <a:rPr lang="ru-RU" sz="1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«Детский сад  общеразвивающего 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вида «</a:t>
            </a:r>
            <a:r>
              <a:rPr lang="ru-RU" sz="1800" b="1" i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Голбакча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 </a:t>
            </a:r>
            <a:r>
              <a:rPr lang="ru-RU" sz="1800" b="1" i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с.Кульшарипово</a:t>
            </a:r>
            <a:r>
              <a:rPr lang="ru-RU" sz="1800" b="1" i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ru-RU" sz="18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63500">
                  <a:srgbClr val="FFFF00">
                    <a:alpha val="40000"/>
                  </a:srgb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988840"/>
            <a:ext cx="4464496" cy="3384376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endParaRPr lang="ru-RU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Ахсанова</a:t>
            </a:r>
            <a:endParaRPr lang="ru-RU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Миляуша</a:t>
            </a:r>
            <a:endParaRPr lang="ru-RU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Мисхатовна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t="6583" r="50191" b="46224"/>
          <a:stretch/>
        </p:blipFill>
        <p:spPr>
          <a:xfrm>
            <a:off x="5508104" y="1628800"/>
            <a:ext cx="2952328" cy="4302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74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985">
              <a:schemeClr val="bg1">
                <a:lumMod val="95000"/>
              </a:schemeClr>
            </a:gs>
            <a:gs pos="58000">
              <a:srgbClr val="1CE8E8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Альфия\AppData\Local\Microsoft\Windows\Temporary Internet Files\Content.IE5\10LLX8JF\MC90012381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0884"/>
            <a:ext cx="6552728" cy="99412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Коллективные </a:t>
            </a:r>
            <a:b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награды ДОУ</a:t>
            </a:r>
            <a:endParaRPr lang="ru-RU" sz="4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льфия\AppData\Local\Microsoft\Windows\Temporary Internet Files\Content.IE5\AVY1KTVF\MM900336394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3864">
            <a:off x="598362" y="2022162"/>
            <a:ext cx="1666721" cy="2292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7655">
            <a:off x="7092756" y="2133971"/>
            <a:ext cx="1566060" cy="215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8" descr="00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"/>
          <a:stretch>
            <a:fillRect/>
          </a:stretch>
        </p:blipFill>
        <p:spPr bwMode="auto">
          <a:xfrm>
            <a:off x="2915816" y="1556792"/>
            <a:ext cx="1436365" cy="2096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002 (2)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84291"/>
            <a:ext cx="1512168" cy="2078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00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r="1733"/>
          <a:stretch>
            <a:fillRect/>
          </a:stretch>
        </p:blipFill>
        <p:spPr bwMode="auto">
          <a:xfrm>
            <a:off x="2695997" y="4005064"/>
            <a:ext cx="1656184" cy="231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0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t="3239" r="2252"/>
          <a:stretch>
            <a:fillRect/>
          </a:stretch>
        </p:blipFill>
        <p:spPr bwMode="auto">
          <a:xfrm>
            <a:off x="4860032" y="3933056"/>
            <a:ext cx="1574932" cy="22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13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chemeClr val="accent3">
                <a:lumMod val="60000"/>
                <a:lumOff val="4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ьфия\AppData\Local\Microsoft\Windows\Temporary Internet Files\Content.IE5\QUYDTKD3\MC90012390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9990" y="-1136012"/>
            <a:ext cx="6844021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Autofit/>
          </a:bodyPr>
          <a:lstStyle/>
          <a:p>
            <a: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Открытое мероприятие по проблеме </a:t>
            </a:r>
            <a:b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“Использование здоровосберегающих технологий </a:t>
            </a:r>
            <a:b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традиционными методами”</a:t>
            </a:r>
            <a:br>
              <a:rPr lang="tt-RU" sz="2400" b="1" dirty="0" smtClean="0">
                <a:ln w="19050">
                  <a:solidFill>
                    <a:srgbClr val="1B3A1A"/>
                  </a:solidFill>
                  <a:prstDash val="solid"/>
                </a:ln>
                <a:solidFill>
                  <a:srgbClr val="1B3A1A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“Куян кызы тагын авырган”</a:t>
            </a:r>
            <a:r>
              <a:rPr lang="tt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2329" b="67588"/>
          <a:stretch/>
        </p:blipFill>
        <p:spPr>
          <a:xfrm>
            <a:off x="539552" y="3013476"/>
            <a:ext cx="3062814" cy="21602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" t="33175" r="23912" b="33668"/>
          <a:stretch/>
        </p:blipFill>
        <p:spPr>
          <a:xfrm>
            <a:off x="4890556" y="4293096"/>
            <a:ext cx="3107303" cy="20821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78" t="66665" r="9502" b="1669"/>
          <a:stretch/>
        </p:blipFill>
        <p:spPr>
          <a:xfrm>
            <a:off x="3347864" y="1916832"/>
            <a:ext cx="2952751" cy="21717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2" name="Picture 4" descr="C:\Users\Альфия\AppData\Local\Microsoft\Windows\Temporary Internet Files\Content.IE5\AVY1KTVF\MC90040465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04864"/>
            <a:ext cx="1841500" cy="14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58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73016"/>
            <a:ext cx="3250704" cy="288032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" t="630" r="29449" b="67171"/>
          <a:stretch/>
        </p:blipFill>
        <p:spPr>
          <a:xfrm>
            <a:off x="6012160" y="620688"/>
            <a:ext cx="2619585" cy="1656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6" t="33251" r="3977" b="33708"/>
          <a:stretch/>
        </p:blipFill>
        <p:spPr>
          <a:xfrm>
            <a:off x="6012160" y="4221088"/>
            <a:ext cx="2736304" cy="1767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4" t="65972" r="14278" b="1250"/>
          <a:stretch/>
        </p:blipFill>
        <p:spPr>
          <a:xfrm rot="5400000">
            <a:off x="3571715" y="2269045"/>
            <a:ext cx="3168353" cy="2031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17465" y="332656"/>
            <a:ext cx="2777019" cy="5904655"/>
          </a:xfrm>
          <a:prstGeom prst="rect">
            <a:avLst/>
          </a:prstGeom>
          <a:noFill/>
        </p:spPr>
        <p:txBody>
          <a:bodyPr wrap="square" rtlCol="0">
            <a:prstTxWarp prst="textFadeUp">
              <a:avLst>
                <a:gd name="adj" fmla="val 31961"/>
              </a:avLst>
            </a:prstTxWarp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Открытое мероприятие  </a:t>
            </a:r>
          </a:p>
          <a:p>
            <a:pPr algn="ctr"/>
            <a:r>
              <a:rPr lang="ru-RU" sz="2800" dirty="0" smtClean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на неделе</a:t>
            </a:r>
          </a:p>
          <a:p>
            <a:pPr algn="ctr"/>
            <a:r>
              <a:rPr lang="ru-RU" sz="2800" dirty="0" smtClean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«Специалист» по правилам дорожного движения</a:t>
            </a:r>
          </a:p>
          <a:p>
            <a:endParaRPr lang="ru-RU" dirty="0">
              <a:ln>
                <a:solidFill>
                  <a:srgbClr val="7030A0"/>
                </a:solidFill>
              </a:ln>
            </a:endParaRPr>
          </a:p>
          <a:p>
            <a:endParaRPr lang="ru-RU" dirty="0" smtClean="0">
              <a:ln>
                <a:solidFill>
                  <a:srgbClr val="7030A0"/>
                </a:solidFill>
              </a:ln>
            </a:endParaRPr>
          </a:p>
          <a:p>
            <a:pPr algn="ctr"/>
            <a:r>
              <a:rPr lang="ru-RU" sz="4000" dirty="0" smtClean="0">
                <a:ln w="38100">
                  <a:solidFill>
                    <a:srgbClr val="7030A0"/>
                  </a:solidFill>
                </a:ln>
                <a:solidFill>
                  <a:srgbClr val="7C29A5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>
                <a:ln w="38100">
                  <a:solidFill>
                    <a:srgbClr val="7030A0"/>
                  </a:solidFill>
                </a:ln>
                <a:solidFill>
                  <a:srgbClr val="7C29A5"/>
                </a:solidFill>
                <a:latin typeface="Times New Roman" pitchFamily="18" charset="0"/>
                <a:cs typeface="Times New Roman" pitchFamily="18" charset="0"/>
              </a:rPr>
              <a:t>Транспорт т</a:t>
            </a:r>
            <a:r>
              <a:rPr lang="tt-RU" sz="4000" dirty="0">
                <a:ln w="38100">
                  <a:solidFill>
                    <a:srgbClr val="7030A0"/>
                  </a:solidFill>
                </a:ln>
                <a:solidFill>
                  <a:srgbClr val="7C29A5"/>
                </a:solidFill>
                <a:latin typeface="Times New Roman" pitchFamily="18" charset="0"/>
                <a:cs typeface="Times New Roman" pitchFamily="18" charset="0"/>
              </a:rPr>
              <a:t>өрләре</a:t>
            </a:r>
            <a:r>
              <a:rPr lang="ru-RU" sz="4000" dirty="0" smtClean="0">
                <a:ln w="38100">
                  <a:solidFill>
                    <a:srgbClr val="7030A0"/>
                  </a:solidFill>
                </a:ln>
                <a:solidFill>
                  <a:srgbClr val="7C29A5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72814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2">
                <a:lumMod val="50000"/>
              </a:schemeClr>
            </a:gs>
            <a:gs pos="100000">
              <a:schemeClr val="bg2"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563662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Встреча с инспектором ГИБДД</a:t>
            </a:r>
            <a:endParaRPr lang="ru-RU" sz="3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2" t="5463" r="12134" b="61293"/>
          <a:stretch/>
        </p:blipFill>
        <p:spPr>
          <a:xfrm>
            <a:off x="4283968" y="1340768"/>
            <a:ext cx="3619918" cy="2338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34680" cy="4691063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переходе </a:t>
            </a:r>
          </a:p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дороги будьте внимательны!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Встреча с инспектором  была познавательной и полезной!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6" t="51646" r="13324" b="14431"/>
          <a:stretch/>
        </p:blipFill>
        <p:spPr>
          <a:xfrm>
            <a:off x="5436096" y="4077072"/>
            <a:ext cx="3560276" cy="2398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484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FFFF00"/>
            </a:gs>
            <a:gs pos="2000">
              <a:srgbClr val="00B050"/>
            </a:gs>
            <a:gs pos="67758">
              <a:srgbClr val="FFFF00"/>
            </a:gs>
            <a:gs pos="98000">
              <a:srgbClr val="00B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0"/>
            <a:ext cx="8229600" cy="981075"/>
          </a:xfrm>
        </p:spPr>
        <p:txBody>
          <a:bodyPr/>
          <a:lstStyle/>
          <a:p>
            <a:r>
              <a:rPr lang="tt-RU" b="1" i="1">
                <a:solidFill>
                  <a:srgbClr val="CC3300"/>
                </a:solidFill>
              </a:rPr>
              <a:t>З</a:t>
            </a:r>
            <a:r>
              <a:rPr lang="tt-RU" b="1" i="1">
                <a:solidFill>
                  <a:srgbClr val="FF9900"/>
                </a:solidFill>
              </a:rPr>
              <a:t>доровый </a:t>
            </a:r>
            <a:r>
              <a:rPr lang="tt-RU" b="1" i="1">
                <a:solidFill>
                  <a:srgbClr val="CC0000"/>
                </a:solidFill>
              </a:rPr>
              <a:t>О</a:t>
            </a:r>
            <a:r>
              <a:rPr lang="tt-RU" b="1" i="1">
                <a:solidFill>
                  <a:srgbClr val="FF9900"/>
                </a:solidFill>
              </a:rPr>
              <a:t>браз</a:t>
            </a:r>
            <a:r>
              <a:rPr lang="tt-RU" b="1" i="1"/>
              <a:t> </a:t>
            </a:r>
            <a:r>
              <a:rPr lang="tt-RU" b="1" i="1">
                <a:solidFill>
                  <a:srgbClr val="CC0000"/>
                </a:solidFill>
              </a:rPr>
              <a:t>Ж</a:t>
            </a:r>
            <a:r>
              <a:rPr lang="tt-RU" b="1" i="1">
                <a:solidFill>
                  <a:srgbClr val="FF9900"/>
                </a:solidFill>
              </a:rPr>
              <a:t>изни</a:t>
            </a:r>
            <a:endParaRPr lang="ru-RU" b="1" i="1">
              <a:solidFill>
                <a:srgbClr val="FF9900"/>
              </a:solidFill>
            </a:endParaRPr>
          </a:p>
        </p:txBody>
      </p:sp>
      <p:sp>
        <p:nvSpPr>
          <p:cNvPr id="1241092" name="Text Box 4"/>
          <p:cNvSpPr txBox="1">
            <a:spLocks noChangeArrowheads="1"/>
          </p:cNvSpPr>
          <p:nvPr/>
        </p:nvSpPr>
        <p:spPr bwMode="auto">
          <a:xfrm>
            <a:off x="1116013" y="836613"/>
            <a:ext cx="72723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tt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Чисталык – сәләмәтлек нигезе</a:t>
            </a: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»</a:t>
            </a:r>
          </a:p>
        </p:txBody>
      </p:sp>
      <p:pic>
        <p:nvPicPr>
          <p:cNvPr id="1241093" name="Picture 5" descr="DSCF13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384550" cy="2538413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1094" name="Picture 6" descr="P10607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700213"/>
            <a:ext cx="3744912" cy="2582862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1095" name="Text Box 7"/>
          <p:cNvSpPr txBox="1">
            <a:spLocks noChangeArrowheads="1"/>
          </p:cNvSpPr>
          <p:nvPr/>
        </p:nvSpPr>
        <p:spPr bwMode="auto">
          <a:xfrm>
            <a:off x="250825" y="1484313"/>
            <a:ext cx="4033838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t-RU" sz="240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Иртә белән торам да</a:t>
            </a:r>
          </a:p>
          <a:p>
            <a:pPr algn="l">
              <a:spcBef>
                <a:spcPct val="50000"/>
              </a:spcBef>
            </a:pPr>
            <a:r>
              <a:rPr lang="tt-RU" sz="240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Бик әйбәтләп юынам</a:t>
            </a:r>
          </a:p>
          <a:p>
            <a:pPr algn="l">
              <a:spcBef>
                <a:spcPct val="50000"/>
              </a:spcBef>
            </a:pPr>
            <a:r>
              <a:rPr lang="tt-RU" sz="240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Ап – ак булып күперү</a:t>
            </a:r>
          </a:p>
          <a:p>
            <a:pPr algn="l">
              <a:spcBef>
                <a:spcPct val="50000"/>
              </a:spcBef>
            </a:pPr>
            <a:r>
              <a:rPr lang="tt-RU" sz="240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Исле сабын кулымда.</a:t>
            </a:r>
            <a:endParaRPr lang="ru-RU" sz="2400">
              <a:solidFill>
                <a:srgbClr val="CC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41096" name="Picture 8" descr="j01963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17240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65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Общие сведения: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229600" cy="4525963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Стаж работы: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 данной должности 14  лет, в данном учреждении 14 лет</a:t>
            </a:r>
          </a:p>
          <a:p>
            <a:pPr marL="0" indent="0">
              <a:buNone/>
            </a:pP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pPr marL="0" indent="0">
              <a:buNone/>
            </a:pPr>
            <a:r>
              <a:rPr lang="ru-RU" sz="2400" dirty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ысшее, «</a:t>
            </a:r>
            <a:r>
              <a:rPr lang="ru-RU" sz="24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Альметьевсий</a:t>
            </a: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муниципальный институт», филолог преподаватель, по специальности «Филология», 2006г..</a:t>
            </a:r>
          </a:p>
          <a:p>
            <a:pPr marL="0" indent="0"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Квалификационная категория: </a:t>
            </a: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первая</a:t>
            </a:r>
          </a:p>
          <a:p>
            <a:pPr marL="0" indent="0"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Курсы:</a:t>
            </a: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ГАОУ ДПО «Институт развития образования РТ» по проблеме «Современные образовательные технологии обучения детей дошкольного возраста правилам безопасного поведения на дорогах», 2011 г..</a:t>
            </a:r>
          </a:p>
        </p:txBody>
      </p:sp>
    </p:spTree>
    <p:extLst>
      <p:ext uri="{BB962C8B-B14F-4D97-AF65-F5344CB8AC3E}">
        <p14:creationId xmlns:p14="http://schemas.microsoft.com/office/powerpoint/2010/main" val="357371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tx2">
                <a:lumMod val="20000"/>
                <a:lumOff val="8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Используемые в работе программы: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Базисные: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Программа воспитания и обучения в детском саду «От рождения до школы» / под редакцией А.Н. </a:t>
            </a:r>
            <a:r>
              <a:rPr lang="ru-RU" sz="2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Веракса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, Т.С. Комарова, М.А Васильева.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«Т</a:t>
            </a: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өбәкнең мәктәпкәчә белем бирү программасы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» /Р.К. </a:t>
            </a:r>
            <a:r>
              <a:rPr lang="ru-RU" sz="2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Шаехова</a:t>
            </a: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Парциальные: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«М</a:t>
            </a: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әктәпкәчә яшт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ь</a:t>
            </a: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тәге балаларны юлларда үзләрнең</a:t>
            </a:r>
          </a:p>
          <a:p>
            <a:pPr marL="0" indent="0">
              <a:buNone/>
            </a:pP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Хәвефсез тоту кагыйдәләренә өйрәтү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» </a:t>
            </a:r>
          </a:p>
          <a:p>
            <a:pPr marL="0" indent="0">
              <a:buNone/>
            </a:pP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/Р.Ш. Әхмәдиева, Е.Е. Воронина, </a:t>
            </a:r>
          </a:p>
          <a:p>
            <a:pPr marL="0" indent="0">
              <a:buNone/>
            </a:pPr>
            <a:r>
              <a:rPr lang="tt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Р.Н. Миңнеханов.</a:t>
            </a: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8" name="Picture 4" descr="C:\Users\Альфия\AppData\Local\Microsoft\Windows\Temporary Internet Files\Content.IE5\L64EBODY\MC900435546[2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25144"/>
            <a:ext cx="2944141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80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accent6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AppData\Local\Microsoft\Windows\Temporary Internet Files\Content.IE5\QUYDTKD3\MC900215815[1].wm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000816" cy="215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18900000" algn="bl" rotWithShape="0">
              <a:schemeClr val="bg1">
                <a:alpha val="4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Методическая тема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539552" y="2780928"/>
            <a:ext cx="3312368" cy="3816424"/>
          </a:xfrm>
          <a:effectLst>
            <a:innerShdw blurRad="63500" dist="50800" dir="13500000">
              <a:schemeClr val="tx1">
                <a:alpha val="50000"/>
              </a:schemeClr>
            </a:innerShdw>
          </a:effectLst>
        </p:spPr>
        <p:txBody>
          <a:bodyPr>
            <a:prstTxWarp prst="textPlain">
              <a:avLst>
                <a:gd name="adj" fmla="val 47626"/>
              </a:avLst>
            </a:prstTxWarp>
          </a:bodyPr>
          <a:lstStyle/>
          <a:p>
            <a:pPr marL="0" indent="0" algn="ctr">
              <a:buNone/>
            </a:pPr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Правила</a:t>
            </a:r>
          </a:p>
          <a:p>
            <a:pPr marL="0" indent="0" algn="ctr">
              <a:buNone/>
            </a:pPr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дорожного </a:t>
            </a:r>
          </a:p>
          <a:p>
            <a:pPr marL="0" indent="0" algn="ctr">
              <a:buNone/>
            </a:pPr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движения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7" r="9502" b="68333"/>
          <a:stretch/>
        </p:blipFill>
        <p:spPr>
          <a:xfrm>
            <a:off x="6143937" y="4941168"/>
            <a:ext cx="2850317" cy="18002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t="34166" r="9502" b="35300"/>
          <a:stretch/>
        </p:blipFill>
        <p:spPr>
          <a:xfrm>
            <a:off x="4572000" y="3068960"/>
            <a:ext cx="2757312" cy="172819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1" t="67199" r="8213" b="1223"/>
          <a:stretch/>
        </p:blipFill>
        <p:spPr>
          <a:xfrm>
            <a:off x="6123324" y="1268760"/>
            <a:ext cx="2683161" cy="166225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6770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00B050"/>
            </a:gs>
            <a:gs pos="4000">
              <a:srgbClr val="9FFFCA"/>
            </a:gs>
            <a:gs pos="78000">
              <a:srgbClr val="A7FBA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368152"/>
          </a:xfrm>
          <a:ln>
            <a:solidFill>
              <a:srgbClr val="FFFF00"/>
            </a:solidFill>
          </a:ln>
        </p:spPr>
        <p:txBody>
          <a:bodyPr>
            <a:normAutofit fontScale="90000"/>
            <a:scene3d>
              <a:camera prst="orthographicFront"/>
              <a:lightRig rig="sunset" dir="t"/>
            </a:scene3d>
          </a:bodyPr>
          <a:lstStyle/>
          <a:p>
            <a:pPr algn="l"/>
            <a:r>
              <a:rPr lang="ru-RU" sz="4000" dirty="0" smtClean="0">
                <a:effectLst>
                  <a:glow rad="127000">
                    <a:schemeClr val="bg1"/>
                  </a:glow>
                </a:effectLst>
              </a:rPr>
              <a:t>Цель</a:t>
            </a:r>
            <a:r>
              <a:rPr lang="ru-RU" sz="4000" dirty="0">
                <a:effectLst>
                  <a:glow rad="127000">
                    <a:schemeClr val="bg1"/>
                  </a:glow>
                </a:effectLst>
              </a:rPr>
              <a:t>: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3100" i="1" dirty="0"/>
              <a:t>Формирование у детей навыков осознанного безопасного поведения на улице города.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772816"/>
            <a:ext cx="8784976" cy="4752528"/>
          </a:xfrm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effectLst>
                  <a:glow rad="127000">
                    <a:schemeClr val="bg1"/>
                  </a:glow>
                </a:effectLst>
              </a:rPr>
              <a:t>Задачи: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Усвоение дошкольниками первоначальных знаний о     правилах дорожного поведения на улице;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у детей качественно новых двигательных навыков и бдительного восприятия окружающей обстановки.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у детей способности произведению возможной опасности в конкретной меняющейся ситуации и построению адекватного безопасного поведения.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4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tile tx="0" ty="0" sx="99000" sy="100000" flip="x" algn="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ьфия\AppData\Local\Microsoft\Windows\Temporary Internet Files\Content.IE5\10LLX8JF\MC90010447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2653" y="-1123352"/>
            <a:ext cx="6818698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4320480" cy="10801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личные достижения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62354" r="10242" b="4380"/>
          <a:stretch/>
        </p:blipFill>
        <p:spPr>
          <a:xfrm>
            <a:off x="4572002" y="3933056"/>
            <a:ext cx="3656399" cy="23801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77" t="3295" r="1818" b="48734"/>
          <a:stretch/>
        </p:blipFill>
        <p:spPr>
          <a:xfrm>
            <a:off x="6084168" y="404664"/>
            <a:ext cx="2461867" cy="34259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" t="25" r="1237" b="2293"/>
          <a:stretch/>
        </p:blipFill>
        <p:spPr>
          <a:xfrm rot="21191678">
            <a:off x="1272998" y="2000483"/>
            <a:ext cx="2867575" cy="40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900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" t="1701" r="2181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4"/>
          <p:cNvSpPr>
            <a:spLocks noGrp="1"/>
          </p:cNvSpPr>
          <p:nvPr>
            <p:ph sz="half" idx="1"/>
          </p:nvPr>
        </p:nvSpPr>
        <p:spPr>
          <a:xfrm>
            <a:off x="457200" y="4149080"/>
            <a:ext cx="4038600" cy="2376264"/>
          </a:xfrm>
          <a:prstGeom prst="rect">
            <a:avLst/>
          </a:prstGeom>
        </p:spPr>
        <p:txBody>
          <a:bodyPr vert="horz" numCol="1" anchor="ctr">
            <a:prstTxWarp prst="textCanDown">
              <a:avLst>
                <a:gd name="adj" fmla="val 20845"/>
              </a:avLst>
            </a:prstTxWarp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800" i="1" dirty="0">
                <a:solidFill>
                  <a:schemeClr val="tx1"/>
                </a:solidFill>
                <a:effectLst/>
              </a:rPr>
              <a:t>«Здоров- </a:t>
            </a:r>
            <a:r>
              <a:rPr lang="ru-RU" sz="2800" i="1" dirty="0" smtClean="0">
                <a:solidFill>
                  <a:schemeClr val="tx1"/>
                </a:solidFill>
                <a:effectLst/>
              </a:rPr>
              <a:t>значит, счастлив</a:t>
            </a:r>
            <a:r>
              <a:rPr lang="ru-RU" sz="2800" i="1" dirty="0">
                <a:solidFill>
                  <a:schemeClr val="tx1"/>
                </a:solidFill>
                <a:effectLst/>
              </a:rPr>
              <a:t>!» </a:t>
            </a:r>
            <a:r>
              <a:rPr lang="ru-RU" sz="2800" i="1" dirty="0" smtClean="0">
                <a:solidFill>
                  <a:schemeClr val="tx1"/>
                </a:solidFill>
                <a:effectLst/>
              </a:rPr>
              <a:t>  номинация</a:t>
            </a:r>
            <a:br>
              <a:rPr lang="ru-RU" sz="2800" i="1" dirty="0" smtClean="0">
                <a:solidFill>
                  <a:schemeClr val="tx1"/>
                </a:solidFill>
                <a:effectLst/>
              </a:rPr>
            </a:br>
            <a:r>
              <a:rPr lang="ru-RU" sz="2800" i="1" dirty="0" smtClean="0">
                <a:solidFill>
                  <a:schemeClr val="tx1"/>
                </a:solidFill>
                <a:effectLst/>
              </a:rPr>
              <a:t>«Литературное </a:t>
            </a:r>
            <a:r>
              <a:rPr lang="ru-RU" sz="2800" i="1" dirty="0">
                <a:solidFill>
                  <a:schemeClr val="tx1"/>
                </a:solidFill>
                <a:effectLst/>
              </a:rPr>
              <a:t>творчество», </a:t>
            </a:r>
            <a:r>
              <a:rPr lang="ru-RU" sz="2800" i="1" dirty="0" smtClean="0">
                <a:solidFill>
                  <a:schemeClr val="tx1"/>
                </a:solidFill>
                <a:effectLst/>
              </a:rPr>
              <a:t>2012 </a:t>
            </a:r>
            <a:r>
              <a:rPr lang="ru-RU" sz="2800" i="1" dirty="0">
                <a:solidFill>
                  <a:schemeClr val="tx1"/>
                </a:solidFill>
                <a:effectLst/>
              </a:rPr>
              <a:t/>
            </a:r>
            <a:br>
              <a:rPr lang="ru-RU" sz="2800" i="1" dirty="0">
                <a:solidFill>
                  <a:schemeClr val="tx1"/>
                </a:solidFill>
                <a:effectLst/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7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9348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8" t="3030" r="3425" b="4906"/>
          <a:stretch/>
        </p:blipFill>
        <p:spPr bwMode="auto">
          <a:xfrm>
            <a:off x="5796136" y="2099893"/>
            <a:ext cx="2930543" cy="4272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75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ABBBE7"/>
            </a:gs>
            <a:gs pos="26000">
              <a:srgbClr val="786AFA"/>
            </a:gs>
            <a:gs pos="71000">
              <a:srgbClr val="7C29A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льфия\AppData\Local\Microsoft\Windows\Temporary Internet Files\Content.IE5\AVY1KTVF\MC90012381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ьфия\AppData\Local\Microsoft\Windows\Temporary Internet Files\Content.IE5\QUYDTKD3\MM900309806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278"/>
            <a:ext cx="2520280" cy="243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  <a:gradFill>
            <a:gsLst>
              <a:gs pos="0">
                <a:schemeClr val="dk2">
                  <a:tint val="40000"/>
                  <a:satMod val="350000"/>
                </a:schemeClr>
              </a:gs>
              <a:gs pos="40000">
                <a:schemeClr val="dk2">
                  <a:tint val="45000"/>
                  <a:shade val="99000"/>
                  <a:satMod val="350000"/>
                </a:schemeClr>
              </a:gs>
              <a:gs pos="100000">
                <a:srgbClr val="7030A0"/>
              </a:gs>
            </a:gsLst>
          </a:gradFill>
          <a:ln>
            <a:solidFill>
              <a:srgbClr val="DEFC2C"/>
            </a:solidFill>
          </a:ln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6000" dirty="0" smtClean="0">
                <a:blipFill>
                  <a:blip r:embed="rId5"/>
                  <a:tile tx="0" ty="0" sx="100000" sy="100000" flip="none" algn="tl"/>
                </a:blip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Личные награды</a:t>
            </a:r>
            <a:endParaRPr lang="ru-RU" sz="6000" dirty="0">
              <a:blipFill>
                <a:blip r:embed="rId5"/>
                <a:tile tx="0" ty="0" sx="100000" sy="100000" flip="none" algn="tl"/>
              </a:blip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3" y="2453258"/>
            <a:ext cx="2034482" cy="27982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91" y="2448694"/>
            <a:ext cx="2004008" cy="2756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20888"/>
            <a:ext cx="1989472" cy="2736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04" y="1700808"/>
            <a:ext cx="1944637" cy="26746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37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FF3399"/>
            </a:gs>
            <a:gs pos="79000">
              <a:schemeClr val="tx2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C:\Users\Альфия\AppData\Local\Microsoft\Windows\Temporary Internet Files\Content.IE5\AVY1KTVF\MC90011084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5312" y="-1113610"/>
            <a:ext cx="6813376" cy="899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isometricOffAxis1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участия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конкурсах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05064"/>
            <a:ext cx="1863954" cy="2563667"/>
          </a:xfrm>
          <a:prstGeom prst="rect">
            <a:avLst/>
          </a:prstGeom>
          <a:ln w="57150">
            <a:solidFill>
              <a:srgbClr val="7C29A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 t="2646" r="59" b="2028"/>
          <a:stretch/>
        </p:blipFill>
        <p:spPr>
          <a:xfrm>
            <a:off x="6660232" y="3933056"/>
            <a:ext cx="1793560" cy="2449870"/>
          </a:xfrm>
          <a:prstGeom prst="rect">
            <a:avLst/>
          </a:prstGeom>
          <a:ln w="57150">
            <a:solidFill>
              <a:srgbClr val="7C29A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9" descr="0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t="2086"/>
          <a:stretch>
            <a:fillRect/>
          </a:stretch>
        </p:blipFill>
        <p:spPr bwMode="auto">
          <a:xfrm>
            <a:off x="683568" y="1772816"/>
            <a:ext cx="1613578" cy="2237606"/>
          </a:xfrm>
          <a:prstGeom prst="rect">
            <a:avLst/>
          </a:prstGeom>
          <a:ln w="57150">
            <a:solidFill>
              <a:srgbClr val="7C29A5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b="1736"/>
          <a:stretch/>
        </p:blipFill>
        <p:spPr>
          <a:xfrm>
            <a:off x="4644008" y="1784623"/>
            <a:ext cx="1755713" cy="2445910"/>
          </a:xfrm>
          <a:prstGeom prst="rect">
            <a:avLst/>
          </a:prstGeom>
          <a:ln w="57150">
            <a:solidFill>
              <a:srgbClr val="7C29A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209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284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 бюджетное дошкольное общеобразовательное учреждение              «Детский сад  общеразвивающего вида «Голбакча» с.Кульшарипово» </vt:lpstr>
      <vt:lpstr>Общие сведения:</vt:lpstr>
      <vt:lpstr>Используемые в работе программы: </vt:lpstr>
      <vt:lpstr>Методическая тема</vt:lpstr>
      <vt:lpstr>Цель:  Формирование у детей навыков осознанного безопасного поведения на улице города.</vt:lpstr>
      <vt:lpstr>Мои личные достижения</vt:lpstr>
      <vt:lpstr>Презентация PowerPoint</vt:lpstr>
      <vt:lpstr>Личные награды</vt:lpstr>
      <vt:lpstr>Результаты участия   обучающихся в конкурсах</vt:lpstr>
      <vt:lpstr>Коллективные  награды ДОУ</vt:lpstr>
      <vt:lpstr>Открытое мероприятие по проблеме  “Использование здоровосберегающих технологий  не традиционными методами” “Куян кызы тагын авырган”  </vt:lpstr>
      <vt:lpstr> </vt:lpstr>
      <vt:lpstr>Встреча с инспектором ГИБДД</vt:lpstr>
      <vt:lpstr>Здоровый Образ Жизни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Альфия</dc:creator>
  <cp:lastModifiedBy>Альфия</cp:lastModifiedBy>
  <cp:revision>67</cp:revision>
  <dcterms:created xsi:type="dcterms:W3CDTF">2012-09-20T15:14:56Z</dcterms:created>
  <dcterms:modified xsi:type="dcterms:W3CDTF">2013-11-09T07:18:02Z</dcterms:modified>
</cp:coreProperties>
</file>